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43</c:v>
                </c:pt>
                <c:pt idx="4">
                  <c:v>3</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0.18009489855499972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9.1083000000000247E-2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0.95089000000000024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9.1082999999999359E-2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0.32670400000000033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0.64195000000000046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7.2619629999999997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0.18484117342529949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9.0281000000000056E-2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0.94251899999999988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9.0281000000000056E-2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0.32382800000000067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0.87920899999999946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7.5691689999999996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1.5191030000000003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0.42876699999999968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0.11953700000000023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1.2479509999999996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0.11953800000000037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0.42876700000000056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8.6748000000000047E-2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8.525665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0.11113000000000017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0.33832199999999979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9.4320999999999877E-2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0.98470299999999966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9.4322000000000017E-2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0.33832100000000054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0.61121099999999995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7.4903000000000004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0.18934600000000046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0.32077400000000011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8.9430000000000121E-2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0.93363099999999921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8.9429000000000869E-2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0.32077499999999937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0.82726700000000086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8.0397660000000002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0.1198169999999994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0.12918200000000013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3.6015000000000796E-2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0.37599199999999833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3.6016000000000048E-2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0.12918200000000013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0.19602200000000103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9.1260960000000004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35</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9.814799999999968E-2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0.32501500000000005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9.0612000000000137E-2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0.94597499999999979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9.0612000000000137E-2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0.3250150000000005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0.76039999999999974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4.5181230000000001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0.36421299999999945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0.32955600000000018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9.1877000000000209E-2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0.95918900000000029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9.187699999999932E-2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0.32955500000000004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0.89883700000000033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6.9404769999999996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0.39775598525760003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0.14982999999999969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1.5641970000000009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0.14982899999999866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0.53742200000000118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0.70838000000000001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8.0660209999999992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0.99431799999999981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0.36528799999999961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0.10183900000000001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1.0631909999999998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0.10184000000000104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0.36528799999999961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0.5015079999999994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8.4897240000000007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1.2292929999999997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0.40610000000000035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0.11321799999999982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1.1819750000000004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0.11321799999999982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0.40609999999999946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0.89239800000000091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6.5921099999999999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Q11. Were you offered food that met any dietary needs or requirements you had?</c:v>
                </c:pt>
                <c:pt idx="3">
                  <c:v>Admission to hospital Q3. How long do you feel you had to wait to get to a bed on a ward after you arrived at the hospital?</c:v>
                </c:pt>
                <c:pt idx="4">
                  <c:v>Your care and treatment Q30. Were you able to get a member of staff to help you when you needed attention?</c:v>
                </c:pt>
              </c:strCache>
            </c:strRef>
          </c:cat>
          <c:val>
            <c:numRef>
              <c:f>Sheet1!$B$2:$B$6</c:f>
              <c:numCache>
                <c:formatCode>0.0</c:formatCode>
                <c:ptCount val="5"/>
                <c:pt idx="0">
                  <c:v>6.8</c:v>
                </c:pt>
                <c:pt idx="1">
                  <c:v>7.5</c:v>
                </c:pt>
                <c:pt idx="2">
                  <c:v>8.9</c:v>
                </c:pt>
                <c:pt idx="3">
                  <c:v>7.5</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Q11. Were you offered food that met any dietary needs or requirements you had?</c:v>
                </c:pt>
                <c:pt idx="3">
                  <c:v>Admission to hospital Q3. How long do you feel you had to wait to get to a bed on a ward after you arrived at the hospital?</c:v>
                </c:pt>
                <c:pt idx="4">
                  <c:v>Your care and treatment Q30. Were you able to get a member of staff to help you when you needed attention?</c:v>
                </c:pt>
              </c:strCache>
            </c:strRef>
          </c:cat>
          <c:val>
            <c:numRef>
              <c:f>Sheet1!$C$2:$C$6</c:f>
              <c:numCache>
                <c:formatCode>0.0</c:formatCode>
                <c:ptCount val="5"/>
                <c:pt idx="0">
                  <c:v>5.9</c:v>
                </c:pt>
                <c:pt idx="1">
                  <c:v>6.7</c:v>
                </c:pt>
                <c:pt idx="2">
                  <c:v>8.3000000000000007</c:v>
                </c:pt>
                <c:pt idx="3">
                  <c:v>6.8</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Your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1.2187066493319101</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0.1101925571906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0.12380900000000006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1.292556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0.12380900000000006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0.44409300000000007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0.84911199999999987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1.218707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Your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9.1388546356036002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Operations and procedures Q33. Beforehand, how well did hospital staff explain how you might feel after you had the operations or procedures?</c:v>
                </c:pt>
                <c:pt idx="2">
                  <c:v>Leaving hospital Q41. Thinking about any medicine you were to take at home, were you given any of the following?</c:v>
                </c:pt>
                <c:pt idx="3">
                  <c:v>Your care and treatment Q28. Were you given enough privacy when being examined or treated?</c:v>
                </c:pt>
                <c:pt idx="4">
                  <c:v>Leaving hospital Q39. Before you left hospital, were you given any information about what you should or should not do after leaving hospital?</c:v>
                </c:pt>
              </c:strCache>
            </c:strRef>
          </c:cat>
          <c:val>
            <c:numRef>
              <c:f>Sheet1!$B$2:$B$6</c:f>
              <c:numCache>
                <c:formatCode>0.0</c:formatCode>
                <c:ptCount val="5"/>
                <c:pt idx="0">
                  <c:v>1.2</c:v>
                </c:pt>
                <c:pt idx="1">
                  <c:v>7.5</c:v>
                </c:pt>
                <c:pt idx="2">
                  <c:v>4.5</c:v>
                </c:pt>
                <c:pt idx="3">
                  <c:v>9.4</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Operations and procedures Q33. Beforehand, how well did hospital staff explain how you might feel after you had the operations or procedures?</c:v>
                </c:pt>
                <c:pt idx="2">
                  <c:v>Leaving hospital Q41. Thinking about any medicine you were to take at home, were you given any of the following?</c:v>
                </c:pt>
                <c:pt idx="3">
                  <c:v>Your care and treatment Q28. Were you given enough privacy when being examined or treated?</c:v>
                </c:pt>
                <c:pt idx="4">
                  <c:v>Leaving hospital Q39. Before you left hospital, were you given any information about what you should or should not do after leaving hospital?</c:v>
                </c:pt>
              </c:strCache>
            </c:strRef>
          </c:cat>
          <c:val>
            <c:numRef>
              <c:f>Sheet1!$C$2:$C$6</c:f>
              <c:numCache>
                <c:formatCode>0.0</c:formatCode>
                <c:ptCount val="5"/>
                <c:pt idx="0">
                  <c:v>1.4</c:v>
                </c:pt>
                <c:pt idx="1">
                  <c:v>7.6</c:v>
                </c:pt>
                <c:pt idx="2">
                  <c:v>4.5999999999999996</c:v>
                </c:pt>
                <c:pt idx="3">
                  <c:v>9.4</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0.25057500000000132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0.22347099999999998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6.2301999999998969E-2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0.65042500000000025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6.2302000000000746E-2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0.22347099999999998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7.8032999999999575E-2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9.1388549999999995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Your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8.3390407248051002</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0.26713802827430033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8.1191999999999709E-2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0.84762600000000088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8.1191999999999709E-2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0.29122499999999896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0.46506700000000123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8.3390409999999999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Your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7.6687034454242404</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0.49711744194090013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0.1652490000000002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1.7251759999999994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0.75797999999999988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0.79782800000000087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7.472772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7.1693000000000673E-2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0.48797099999999993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0.13604299999999991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1.4202669999999991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0.62401499999999999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0.34382200000000118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7.8646339999999997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Your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4.3</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5.7</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0.7</c:v>
                </c:pt>
                <c:pt idx="1">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9.3000000000000007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92.993600000000001</c:v>
                </c:pt>
                <c:pt idx="1">
                  <c:v>0.63690000000000002</c:v>
                </c:pt>
                <c:pt idx="2">
                  <c:v>2.1231</c:v>
                </c:pt>
                <c:pt idx="3">
                  <c:v>0.84930000000000005</c:v>
                </c:pt>
                <c:pt idx="4">
                  <c:v>0.63690000000000002</c:v>
                </c:pt>
                <c:pt idx="5">
                  <c:v>2.7601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0.12875399999999981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0.43917499999999965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0.12243799999999982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1.2782430000000007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0.56161299999999947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0.54223400000000055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8.1543840000000003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3.736909710189984E-2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0.18636699999999973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1.9456510000000007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0.85484899999999975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6.482888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0.13654800000000034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0.29740799999999989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8.291499999999985E-2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0.86562300000000114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0.38032399999999988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0.53292699999999904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8.267436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9.3548999999999438E-2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0.28581300000000009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7.968300000000017E-2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0.83187500000000014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0.36549600000000027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0.45132300000000036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8.4383110000000006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0.34027409375559969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0.17619200000000035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1.8394209999999998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0.80817400000000106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0.60766099999999845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7.4506220000000001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7.3249000000000564E-2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0.23699599999999954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6.6072999999999382E-2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0.68979000000000035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6.6073000000001159E-2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0.23699599999999954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0.13654999999999973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9.1501649999999994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0.25390402279209923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0.1049370000000005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1.0955289999999991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0.10493700000000139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0.37639800000000001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0.22717499999999902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8.1585380000000001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0.18504536853580067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0.10266600000000015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1.0718230000000002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0.10266599999999926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0.3682540000000003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0.35618099999999941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8.312799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17.136700000000001</c:v>
                </c:pt>
                <c:pt idx="1">
                  <c:v>0.43380000000000002</c:v>
                </c:pt>
                <c:pt idx="2">
                  <c:v>76.138800000000003</c:v>
                </c:pt>
                <c:pt idx="3">
                  <c:v>0.43380000000000002</c:v>
                </c:pt>
                <c:pt idx="4">
                  <c:v>0.21690000000000001</c:v>
                </c:pt>
                <c:pt idx="5">
                  <c:v>1.9522999999999999</c:v>
                </c:pt>
                <c:pt idx="6">
                  <c:v>0</c:v>
                </c:pt>
                <c:pt idx="7">
                  <c:v>1.5184</c:v>
                </c:pt>
                <c:pt idx="8">
                  <c:v>2.1692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0.582592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0.37262499999999932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0.10388500000000001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1.0845469999999997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0.10388500000000001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0.37262500000000109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0.40692799999999885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8.9011200000000006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0.36440696031469955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0.1112529999999996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1.1614630000000004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0.11125300000000049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0.39905300000000032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0.71507100000000001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7.4327740000000002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0.35413400992980026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0.14579499999999967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1.5220740000000008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0.14579499999999967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0.5229499999999998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0.4162429999999997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7.8503699999999998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0.46611553586259991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0.1804370000000004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1.8837419999999998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0.1804370000000004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0.64721099999999954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0.98996700000000093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6.8444370000000001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0.33365000000000045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0.17310599999999887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4.8261000000000109E-2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0.50383500000000048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4.8261000000000109E-2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0.17310599999999887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8.4505000000000052E-2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9.5325889999999998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0.79559999999999997</c:v>
                </c:pt>
                <c:pt idx="1">
                  <c:v>0.20440000000000003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0.79559999999999997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Your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8.9426914360619101</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0.12449400000000033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0.23854000000000042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6.6502999999999091E-2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0.69428399999999968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6.6503000000000867E-2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0.23853999999999864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0.21320500000000031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8.8470969999999998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2.0021000000001621E-2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0.19576700000000002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5.4577999999999349E-2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0.56978999999999935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5.4578000000001126E-2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0.19576700000000002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0.18870699999999907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9.2730829999999997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0.17960323587499971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7.9247000000000511E-2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0.8273299999999999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7.9247000000000511E-2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0.28425199999999862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0.1183190000000014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8.7078939999999996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0.21460000000000001</c:v>
                </c:pt>
                <c:pt idx="1">
                  <c:v>48.497900000000001</c:v>
                </c:pt>
                <c:pt idx="2">
                  <c:v>51.073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Your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8.6485284779288705</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0.16911300000000029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0.2666549999999992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7.4341000000000435E-2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0.77611500000000078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7.4341999999999686E-2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0.26665500000000009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0.22248300000000043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9.0694610000000004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6.8175000000000097E-2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0.23689599999999977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6.604399999999977E-2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0.68949700000000114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6.6044999999999021E-2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0.23689500000000052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2.4259000000000697E-2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9.1506430000000005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0.12501500000000032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0.28976200000000052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8.0782999999998495E-2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0.84336900000000092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8.0783000000000271E-2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0.28976299999999888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9.5545000000001323E-2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8.8204469999999997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0.46648599999999973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0.34694599999999998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9.6726000000000312E-2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1.0098050000000001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9.6724999999999284E-2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0.34694599999999998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0.77446300000000079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7.5535629999999996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Your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8.2293133393744</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0.42681999999999931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0.28153300000000048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7.8489999999999505E-2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0.8194189999999999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7.8490000000000393E-2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0.28153400000000062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0.24758199999999952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8.1599640000000004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0.20744270072940019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8.6585000000000356E-2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0.90394099999999966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8.6586000000000496E-2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0.31057299999999977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0.6347050000000003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7.5376130000000003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0.13997346760380047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6.1776000000000053E-2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0.64493500000000026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6.1776000000000053E-2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0.22158499999999925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0.28927700000000023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8.8940830000000002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0.19166799999999995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0.3748869999999993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0.10451600000000028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1.0911289999999996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0.10451600000000028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0.37488700000000108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0.57570799999999878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7.9896960000000004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0.14079302761540013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0.14581799999999934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1.5223210000000007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0.14581799999999934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0.52303500000000014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1.5797130000000008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6.3059450000000004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5.7324999999999999</c:v>
                </c:pt>
                <c:pt idx="1">
                  <c:v>10.1911</c:v>
                </c:pt>
                <c:pt idx="2">
                  <c:v>25.477699999999999</c:v>
                </c:pt>
                <c:pt idx="3">
                  <c:v>58.598700000000001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0.10926816872099998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4.1185000000000471E-2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0.42995600000000067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4.1183999999999443E-2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0.14772300000000094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0.1314479999999989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9.413805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0.21705100000000144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0.20476500000000009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5.7086999999999222E-2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0.59598100000000009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5.7086999999999222E-2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0.20476500000000009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0.20659500000000008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8.8954249999999995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0.27352897606460047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8.5660999999999987E-2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0.89428999999999981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8.5660999999999987E-2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0.30725699999999989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0.45674299999999945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8.6379760000000001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Your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8.1557327212366495</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8.2966000000000761E-2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0.22293999999999947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6.2153999999999598E-2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0.64888100000000115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6.2153999999999598E-2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0.22293999999999947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0.13032800000000044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8.9725640000000002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0.51941599999999966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0.26646999999999998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7.4290000000000411E-2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0.77557399999999976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7.4289999999999523E-2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0.26646900000000073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0.40130899999999947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7.5196750000000003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7.9882000000000453E-2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0.29687199999999958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8.2766000000000339E-2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0.8640629999999998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8.2765999999999451E-2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0.29687200000000047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0.49027599999999971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7.9749590000000001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Your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7.5108559179700798</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RTR | South Tees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RTR | South Tees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RTR | South Tees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South Tees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00946225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45841024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0438595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155424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83566263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047482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99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86719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025460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9043855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218301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113629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3694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4595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5035656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97458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67313625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82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975024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2790618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6458722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208709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0749697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27092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7579784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733367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5017373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97946251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74410173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650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8661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50798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1878831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0037045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156026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03934001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3693074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04382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380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14749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4639774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18085110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9220585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2360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2413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4037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75947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2196254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69508959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88312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1377805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88144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7044235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0477599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14555312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00592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52206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47618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445045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173378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4046857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249004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1186763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20096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4963623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6574545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1168300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93304433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6875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228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0773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31436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6017200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23978618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25331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7462304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23820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5241488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728954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4704052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25234491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13415407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526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5517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67877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8586421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2327591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01232136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770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32178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4686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00026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0561426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58664874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20359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878311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2547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5494000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8415126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5146988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4772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8287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0615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481720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1013032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19009378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547459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1415517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44682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744409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6509081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51151941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99161833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0188114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1932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1779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86985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78071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765937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0600526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40515020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98810679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8307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9370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68980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51112165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9094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56617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577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874522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8294011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16574292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52029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3231482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88718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3397905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18217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300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4555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96122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8144004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49491689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25633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2820766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81313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16295108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5587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9291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81752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724599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163675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03927675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26043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2583683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10245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7225367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01335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13701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8262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7495981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2367633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0733201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6615019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5586041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77849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9175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95161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9927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9987484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1512255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9346424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8779618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0869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8190583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1395192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49018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582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7194509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4960351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975127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757621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0636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3678342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2159396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939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0294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489626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0911367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7302179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969535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6762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6164153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7425034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8057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996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522738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075341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956792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0004520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444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9771521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0260384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912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944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8685688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425373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3147654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674184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70163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598186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2429960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90693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2365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0168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39717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0224697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8060198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2109772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5885591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1387056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347407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63684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3759661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6147307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1204631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9481067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00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117527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0732775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45837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308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5019434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717037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0886026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5123264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4664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674430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6280770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83399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0293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5120123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5837418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401085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8100236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3027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7035374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2916425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63568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514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9291205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104590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2499387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531952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929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025481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4828823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6736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726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7348270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7814632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41049492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6032407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5796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681618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7946596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6006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7124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924390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4690962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704801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540344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0435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5567945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8011343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96108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862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7568908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9189596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1867506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9901815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795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54313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728295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3939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3953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1969080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2902271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3644462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5960414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0402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1516276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3090751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00514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5699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0461015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3468987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0394632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615945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12525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855909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7036994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4915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8108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9975727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6784493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8806308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4297747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0516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9885336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0270899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59691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76563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56767500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964140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8917243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632487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244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4469652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7001501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53446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557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003393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163035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4283601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8349246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876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3030637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2237871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62328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3467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76641233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642343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5780783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80722286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3558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052956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6141492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24565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15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165580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9117454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6705668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899719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3421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2486546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1733910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481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70874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19833153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9938817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907898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87550827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0030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7188833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53733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(231)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65273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4034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2267947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4936699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8425196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1834651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54324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479123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4835986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7571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52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869670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1472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8750970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4565703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FRIARAGE HOSPITAL SITE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JAMES COOK UNIVERSITY HOSPITAL (381)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71224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5144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89267402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08396724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1457477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84034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00548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6941368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6512931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63622858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39133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96369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88561786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0637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3962688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15872936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2034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552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60793996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27308945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0867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70449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17812755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577637443"/>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9607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4301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6303413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10697680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16963102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48490259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9316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965752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710596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613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780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8454033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49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44603289"/>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Q14. Were you able to get hospital food outside of set meal times?
Q24. To what extent did staff looking after you involve you in decisions about your care and treatment?
Q30. Were you able to get a member of staff to help you when you needed attention?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3575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8425747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Q11. Were you offered food that met any dietary needs or requirements you had?</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5108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99398832"/>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3317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South Tees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0746887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Changing wards during the night: staff explaining the reason for patients needing to change wards during the night
Dietary needs or requirements: patients being offered food that met any dietary needs or requirements they had
Waiting to get to a bed: patients feeling that they waited the right amount of time to get to a bed on a ward after they arrived at the hospital
Getting help from staff: patients being able to get a member of staff to help them when they needed attention</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7424893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Expectations after the operation or procedure: patients being given an explanation from staff, before their operation or procedure, of how they might feel afterwards
Information about medicines to take at home: patients being given information about medicines they were to take at home
Privacy for examinations: patients being given enough privacy when being examined or treated
Information on discharge: patients being given information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South Tees Hospitals NHS Foundation Trust who had attended in late 2021. Responses were received from 471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4084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714335"/>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471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13025071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424647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8638520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484693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68005838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82856759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94811083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61770217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83738693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71461976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859374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70029738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694984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794684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80015386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16543</Words>
  <Application>Microsoft Office PowerPoint</Application>
  <PresentationFormat>Widescreen</PresentationFormat>
  <Paragraphs>2335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South Tees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